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0B8E5101-ACAF-474E-A3BA-532D74812967}">
          <p14:sldIdLst>
            <p14:sldId id="256"/>
            <p14:sldId id="264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15655-CC60-420E-8A48-96B33B2C99A2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67C4B-572A-47F2-AEEF-B0AE4B394F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592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7C4B-572A-47F2-AEEF-B0AE4B394F9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6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F690B-1A08-E76E-9A0E-EE7C89163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4076842-4D5F-6D40-505E-0B0EC25B1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23FEC5-658C-F7EC-E13D-B163FCF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28B42B-DE40-C328-41DC-5B31ACD4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0374E9-F928-65FE-6EC3-213FEAEB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22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73EF7-86BD-A60E-9505-BFEE6A12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6D88F2-170D-44DB-C33C-2D5C2DC8A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E22A9F-7187-A1DC-46CC-678A8F950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92BBF7-3950-F1FC-BD04-D8CAE087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B3AF02-DA1C-D5B3-C97E-C6C0B5DB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93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C9D3D3-B76C-131A-3B0A-693EFD15B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D8FF31-9749-48A0-43F0-F3561EE33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1A721-AD72-07C9-2C96-5AA5DF4B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2D23E1-B43B-2EC3-82DC-04052917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68E782-1AE2-0751-27B2-A02D50DB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78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F7B145-9A65-6F4E-AF94-55AEC24C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B0C7D-D598-692D-3599-A0FB1BC15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BDC0F6-16DC-3EBB-F9CD-943B5220D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8EA2A3-399C-BFD0-CEBC-9EFFD23F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26FD46-BA47-A3AC-BF27-4D1C5272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02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40097-0293-7991-780F-1EFA1121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ADC49C-9087-A05F-B640-5A1D5D8A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5507F7-28E7-9818-956C-64D12E20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D6BFC3-C648-862F-0ED2-D8769C6A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E814D5-76A5-D3B3-4CB9-CD4D0D32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18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4AAF3-8850-762B-7792-BEB58B32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53432F-C4FC-409A-D63B-20DC784256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B162D6-1D00-E03F-D66D-40A08F4E2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5FB7B9-1066-BE25-E918-90963C79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300647-24DE-B93B-2D53-CEAD970B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78C3CD-A421-6F43-CB44-04B5E524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56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2C5DC4-E072-E5DC-AFBC-6C7D67CA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0D229E-B351-40CB-C130-470233A24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422D27-5BB5-0ECB-DFE2-0BEAABCF5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0FCFCF-52E0-6064-4973-F781F7070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57DE03B-5776-5831-1247-157D95929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6D195B0-8A3B-E906-E5DE-929C92A6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F621ABC-213F-2CDE-C8E1-3A45E8D4E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BE8F5B3-BDFF-96B3-D325-A03B1A473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56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5BC9F-76ED-DD81-7102-A1C14FEB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6BD4009-53DA-16F0-63B2-087B448AE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ED310A2-BDFE-976E-508D-18042CC01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0B7E2B-510E-4642-6CB8-CC0CA105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5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C9AFAD1-950B-4F8F-2FD0-1963E7D3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801641-924A-F2B7-FA4B-60D1AB01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07C012-B42E-D627-F509-F35813AE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03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31645-FC28-4C8C-B67F-CC474C5B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8CDB45-A484-3DFB-56A7-8950015D9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5F9469-AD98-572C-81E9-CA21AE6EB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A314CE-A763-6287-A48C-E40A3995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00251B-4D1D-99F4-3B19-FB016A49E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242302-3D90-3DF7-F980-F3092273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98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B2A33-2B55-7EE6-A9A3-8428C271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6B803E8-95D2-74E1-65C5-51F6E81E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2DB80C-D275-5D7E-C7CC-C42AFC7D9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71E2B2-F754-DEE3-3B4F-E812F81C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01A34B-2993-AEF1-DFDF-80A34E70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113C72-5535-09ED-23B7-77955ED3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7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6CF77D2-8B10-7753-AF4C-020325AF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4712F4-E5BF-96AA-FDF8-9D32F08C6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34B7D1-ED1E-422F-B5FD-3D69BA907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A5F04E-34DD-EAAE-D05D-F296E7818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1BFCA8-2F82-10C3-DD1F-D2E261CA0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34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zh-TW/docs/Web/HTML/Reference/Elements/i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151A1A-9DBF-53DF-2F62-0E1666E58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5" r="9091" b="24010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C44C69-E664-E596-E725-E0656DE2B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4800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DDC095-3EF5-71E6-ACBE-8435E1E69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strike="sngStrike" dirty="0">
                <a:latin typeface="Modern DOS 8x14" panose="02010509010101010101" pitchFamily="49" charset="0"/>
              </a:rPr>
              <a:t>Alan</a:t>
            </a:r>
            <a:r>
              <a:rPr lang="en-US" altLang="zh-TW" sz="2000" dirty="0">
                <a:latin typeface="Modern DOS 8x14" panose="02010509010101010101" pitchFamily="49" charset="0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迷茫的汪汪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8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2ADF8-4390-06AF-87F2-EC87B04B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zh-TW" altLang="zh-TW" sz="5400" dirty="0"/>
              <a:t>檔案頭元素</a:t>
            </a:r>
            <a:endParaRPr lang="zh-TW" altLang="en-US" sz="5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69548F0-289E-8CA8-4353-835D656D5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76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53C5C-1718-01C7-19DF-E406D2D5B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&lt;title&gt;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&lt;/title&gt;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endParaRPr lang="en-US" altLang="zh-TW" b="1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定義標題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&lt;style&gt;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&lt;/style&gt;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指定檔案的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CSS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樣式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&lt;script&gt;</a:t>
            </a:r>
            <a:r>
              <a:rPr lang="en-US" altLang="zh-TW" dirty="0">
                <a:latin typeface="Modern DOS 8x14" panose="02010509010101010101" pitchFamily="49" charset="0"/>
              </a:rPr>
              <a:t>…</a:t>
            </a:r>
            <a:r>
              <a:rPr lang="en-US" altLang="zh-TW" b="1" dirty="0">
                <a:latin typeface="Modern DOS 8x14" panose="02010509010101010101" pitchFamily="49" charset="0"/>
              </a:rPr>
              <a:t>&lt;/script&gt;</a:t>
            </a:r>
            <a:endParaRPr lang="en-US" altLang="zh-TW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載入或內嵌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JavaScript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 /&gt;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/&gt;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&lt;!DOCTYPE html&gt;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</a:t>
            </a:r>
            <a:endParaRPr lang="en-US" altLang="zh-TW" sz="2400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endParaRPr lang="en-US" altLang="zh-TW" sz="2200" b="1" dirty="0"/>
          </a:p>
          <a:p>
            <a:pPr marL="0" indent="0">
              <a:buNone/>
            </a:pPr>
            <a:endParaRPr lang="en-US" altLang="zh-TW" sz="2200" b="1" dirty="0"/>
          </a:p>
        </p:txBody>
      </p:sp>
    </p:spTree>
    <p:extLst>
      <p:ext uri="{BB962C8B-B14F-4D97-AF65-F5344CB8AC3E}">
        <p14:creationId xmlns:p14="http://schemas.microsoft.com/office/powerpoint/2010/main" val="26287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E8D272-7CA3-7D21-2870-D839B6FD6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Modern DOS 8x14" panose="02010509010101010101" pitchFamily="49" charset="0"/>
              </a:rPr>
              <a:t>&lt;meta /&gt;</a:t>
            </a:r>
            <a:endParaRPr lang="zh-TW" altLang="en-US" dirty="0">
              <a:latin typeface="Modern DOS 8x14" panose="02010509010101010101" pitchFamily="49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 descr="一張含有 寫生, 油畫, 日本動畫, 圖畫 的圖片&#10;&#10;AI 產生的內容可能不正確。">
            <a:extLst>
              <a:ext uri="{FF2B5EF4-FFF2-40B4-BE49-F238E27FC236}">
                <a16:creationId xmlns:a16="http://schemas.microsoft.com/office/drawing/2014/main" id="{003442DB-AC2B-D064-1B24-256DFE97B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42" y="511293"/>
            <a:ext cx="4008461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8827AF-10D6-4B62-9107-D8F97E84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&lt;meta name="description"&gt;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給搜尋引擎的頁面描述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 charset&gt;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定義字元編碼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 property="</a:t>
            </a:r>
            <a:r>
              <a:rPr lang="en-US" altLang="zh-TW" b="1" dirty="0" err="1">
                <a:latin typeface="Modern DOS 8x14" panose="02010509010101010101" pitchFamily="49" charset="0"/>
              </a:rPr>
              <a:t>og</a:t>
            </a:r>
            <a:r>
              <a:rPr lang="en-US" altLang="zh-TW" b="1" dirty="0">
                <a:latin typeface="Modern DOS 8x14" panose="02010509010101010101" pitchFamily="49" charset="0"/>
              </a:rPr>
              <a:t>:..."&gt;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社群分享預覽設定</a:t>
            </a:r>
            <a:r>
              <a:rPr lang="en-US" altLang="zh-TW" sz="2200" dirty="0">
                <a:latin typeface="Modern DOS 8x14" panose="02010509010101010101" pitchFamily="49" charset="0"/>
              </a:rPr>
              <a:t>(Open Graph)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 http-</a:t>
            </a:r>
            <a:r>
              <a:rPr lang="en-US" altLang="zh-TW" b="1" dirty="0" err="1">
                <a:latin typeface="Modern DOS 8x14" panose="02010509010101010101" pitchFamily="49" charset="0"/>
              </a:rPr>
              <a:t>equiv</a:t>
            </a:r>
            <a:r>
              <a:rPr lang="en-US" altLang="zh-TW" b="1" dirty="0">
                <a:latin typeface="Modern DOS 8x14" panose="02010509010101010101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zh-TW" sz="2200" dirty="0"/>
              <a:t>HTTP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標頭控制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例如重新導向、快取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)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25428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日本動畫, 卡通, 圖解, 漫畫 的圖片&#10;&#10;AI 產生的內容可能不正確。">
            <a:extLst>
              <a:ext uri="{FF2B5EF4-FFF2-40B4-BE49-F238E27FC236}">
                <a16:creationId xmlns:a16="http://schemas.microsoft.com/office/drawing/2014/main" id="{44836B47-8C5D-6729-208D-ACFD8EBDD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r="1" b="1"/>
          <a:stretch>
            <a:fillRect/>
          </a:stretch>
        </p:blipFill>
        <p:spPr>
          <a:xfrm>
            <a:off x="7544661" y="323519"/>
            <a:ext cx="4323899" cy="6212748"/>
          </a:xfrm>
          <a:custGeom>
            <a:avLst/>
            <a:gdLst/>
            <a:ahLst/>
            <a:cxnLst/>
            <a:rect l="l" t="t" r="r" b="b"/>
            <a:pathLst>
              <a:path w="4323899" h="6212748">
                <a:moveTo>
                  <a:pt x="0" y="0"/>
                </a:move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C89C42-AF83-451A-81EA-472844755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4DB4E5-43C8-40DB-B1B6-F9E4E66F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068" y="902432"/>
            <a:ext cx="5917521" cy="1597228"/>
          </a:xfrm>
        </p:spPr>
        <p:txBody>
          <a:bodyPr>
            <a:normAutofit/>
          </a:bodyPr>
          <a:lstStyle/>
          <a:p>
            <a:r>
              <a:rPr lang="en-US" altLang="zh-TW" sz="60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&lt;link /&gt;</a:t>
            </a:r>
            <a:endParaRPr lang="zh-TW" altLang="en-US" sz="6000" dirty="0">
              <a:latin typeface="Modern DOS 8x14" panose="02010509010101010101" pitchFamily="49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D1C77-DDF8-3D8B-E735-D79223DAF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359" y="2327889"/>
            <a:ext cx="5848941" cy="3796222"/>
          </a:xfrm>
        </p:spPr>
        <p:txBody>
          <a:bodyPr anchor="t">
            <a:noAutofit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="stylesheet"&gt;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載入外部 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CSS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樣式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="icon"&gt;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設定網站圖示</a:t>
            </a:r>
            <a:r>
              <a:rPr lang="en-US" altLang="zh-TW" sz="2200" dirty="0">
                <a:latin typeface="Modern DOS 8x14" panose="02010509010101010101" pitchFamily="49" charset="0"/>
              </a:rPr>
              <a:t>(favicon)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</a:t>
            </a:r>
            <a:r>
              <a:rPr lang="en-US" altLang="zh-TW" b="1" dirty="0" err="1">
                <a:latin typeface="Modern DOS 8x14" panose="02010509010101010101" pitchFamily="49" charset="0"/>
              </a:rPr>
              <a:t>preconnect</a:t>
            </a:r>
            <a:r>
              <a:rPr lang="en-US" altLang="zh-TW" b="1" dirty="0">
                <a:latin typeface="Modern DOS 8x14" panose="02010509010101010101" pitchFamily="49" charset="0"/>
              </a:rPr>
              <a:t>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提前建立連線</a:t>
            </a:r>
            <a:r>
              <a:rPr lang="en-US" altLang="zh-TW" sz="2200" dirty="0">
                <a:latin typeface="Modern DOS 8x14" panose="02010509010101010101" pitchFamily="49" charset="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加速外部字型或</a:t>
            </a:r>
            <a:r>
              <a:rPr lang="en-US" altLang="zh-TW" sz="2200" dirty="0">
                <a:latin typeface="Modern DOS 8x14" panose="02010509010101010101" pitchFamily="49" charset="0"/>
              </a:rPr>
              <a:t>API)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="manifest"&gt;</a:t>
            </a:r>
          </a:p>
          <a:p>
            <a:pPr marL="0" indent="0">
              <a:buNone/>
            </a:pPr>
            <a:r>
              <a:rPr lang="en-US" altLang="zh-TW" sz="2200" dirty="0">
                <a:latin typeface="Modern DOS 8x14" panose="02010509010101010101" pitchFamily="49" charset="0"/>
              </a:rPr>
              <a:t>Progressive Web App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</a:t>
            </a:r>
          </a:p>
        </p:txBody>
      </p:sp>
    </p:spTree>
    <p:extLst>
      <p:ext uri="{BB962C8B-B14F-4D97-AF65-F5344CB8AC3E}">
        <p14:creationId xmlns:p14="http://schemas.microsoft.com/office/powerpoint/2010/main" val="3235905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50E0A-C91B-4E85-C578-2D7862B9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4EEB3F-8CEB-1A1B-7A89-188E74661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&lt;p&gt;</a:t>
            </a:r>
            <a:r>
              <a:rPr lang="en-US" altLang="zh-TW" dirty="0"/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&lt;h1&gt; ~ &lt;h6&gt;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&lt;dl&gt;</a:t>
            </a:r>
          </a:p>
          <a:p>
            <a:pPr marL="0" indent="0">
              <a:buNone/>
            </a:pPr>
            <a:r>
              <a:rPr lang="en-US" altLang="zh-TW" b="1" dirty="0">
                <a:latin typeface="Modern DOS 8x14" panose="02010509010101010101" pitchFamily="49" charset="0"/>
              </a:rPr>
              <a:t>&lt;dt&gt;…&lt;/dt&gt;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&lt;dd&gt;...&lt;/dd&gt;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&lt;/dl&gt;</a:t>
            </a: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提供描述、定義或前一個術語</a:t>
            </a:r>
            <a:r>
              <a:rPr lang="en-US" altLang="zh-TW" b="1" dirty="0">
                <a:latin typeface="Modern DOS 8x14" panose="02010509010101010101" pitchFamily="49" charset="0"/>
              </a:rPr>
              <a:t>&lt;dt&gt;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在描述清單</a:t>
            </a:r>
            <a:r>
              <a:rPr lang="en-US" altLang="zh-TW" b="1" dirty="0">
                <a:latin typeface="Modern DOS 8x14" panose="02010509010101010101" pitchFamily="49" charset="0"/>
              </a:rPr>
              <a:t>&lt;dl&gt;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</a:t>
            </a:r>
            <a:r>
              <a:rPr lang="en-US" altLang="zh-TW" b="1" dirty="0" err="1">
                <a:latin typeface="Modern DOS 8x14" panose="02010509010101010101" pitchFamily="49" charset="0"/>
              </a:rPr>
              <a:t>ol</a:t>
            </a:r>
            <a:r>
              <a:rPr lang="en-US" altLang="zh-TW" b="1" dirty="0">
                <a:latin typeface="Modern DOS 8x14" panose="02010509010101010101" pitchFamily="49" charset="0"/>
              </a:rPr>
              <a:t>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有序清單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type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屬性，</a:t>
            </a:r>
            <a:r>
              <a:rPr lang="en-US" altLang="zh-TW" b="1" dirty="0">
                <a:latin typeface="Modern DOS 8x14" panose="02010509010101010101" pitchFamily="49" charset="0"/>
              </a:rPr>
              <a:t>&lt;</a:t>
            </a:r>
            <a:r>
              <a:rPr lang="en-US" altLang="zh-TW" b="1" dirty="0" err="1">
                <a:latin typeface="Modern DOS 8x14" panose="02010509010101010101" pitchFamily="49" charset="0"/>
              </a:rPr>
              <a:t>ol</a:t>
            </a:r>
            <a:r>
              <a:rPr lang="en-US" altLang="zh-TW" b="1" dirty="0">
                <a:latin typeface="Modern DOS 8x14" panose="02010509010101010101" pitchFamily="49" charset="0"/>
              </a:rPr>
              <a:t> type="</a:t>
            </a:r>
            <a:r>
              <a:rPr lang="en-US" altLang="zh-TW" b="1" i="1" dirty="0">
                <a:latin typeface="Modern DOS 8x14" panose="02010509010101010101" pitchFamily="49" charset="0"/>
              </a:rPr>
              <a:t>foo</a:t>
            </a:r>
            <a:r>
              <a:rPr lang="en-US" altLang="zh-TW" b="1" dirty="0">
                <a:latin typeface="Modern DOS 8x14" panose="02010509010101010101" pitchFamily="49" charset="0"/>
              </a:rPr>
              <a:t>"&gt;</a:t>
            </a:r>
            <a:endParaRPr lang="zh-TW" altLang="en-US" b="1" dirty="0">
              <a:latin typeface="Modern DOS 8x14" panose="02010509010101010101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2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5E8940-1E4E-83DC-7F82-F0867FEEC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58812"/>
            <a:ext cx="10706100" cy="5641975"/>
          </a:xfrm>
        </p:spPr>
        <p:txBody>
          <a:bodyPr/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&lt;ul&gt;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&lt;li&gt;…&lt;/li&gt;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&lt;/ul&gt;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無序清單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/>
              <a:t> </a:t>
            </a:r>
            <a:r>
              <a:rPr lang="en-US" altLang="zh-TW" b="1" dirty="0">
                <a:latin typeface="Modern DOS 8x14" panose="02010509010101010101" pitchFamily="49" charset="0"/>
              </a:rPr>
              <a:t>&lt;address&gt;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&lt;/address&gt;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作者聯絡資訊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&lt;del&gt; 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就是長這樣</a:t>
            </a:r>
            <a:endParaRPr lang="en-US" altLang="zh-TW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/>
              <a:t> </a:t>
            </a:r>
            <a:r>
              <a:rPr lang="en-US" altLang="zh-TW" b="1" dirty="0">
                <a:latin typeface="Modern DOS 8x14" panose="02010509010101010101" pitchFamily="49" charset="0"/>
              </a:rPr>
              <a:t>&lt;</a:t>
            </a:r>
            <a:r>
              <a:rPr lang="en-US" altLang="zh-TW" b="1" dirty="0" err="1">
                <a:latin typeface="Modern DOS 8x14" panose="02010509010101010101" pitchFamily="49" charset="0"/>
              </a:rPr>
              <a:t>hr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en-US" altLang="zh-TW" b="1" dirty="0">
                <a:latin typeface="Modern DOS 8x14" panose="02010509010101010101" pitchFamily="49" charset="0"/>
              </a:rPr>
              <a:t>/&gt;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水平分割線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&lt;pre&gt; 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格式化文字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&lt;script&gt;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跟檔案頭元素效果一樣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  <a:hlinkClick r:id="rId2"/>
              </a:rPr>
              <a:t>&lt;ins&gt;</a:t>
            </a:r>
            <a:r>
              <a:rPr lang="en-US" altLang="zh-TW" dirty="0">
                <a:latin typeface="Modern DOS 8x14" panose="02010509010101010101" pitchFamily="49" charset="0"/>
                <a:hlinkClick r:id="rId2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  <a:hlinkClick r:id="rId2"/>
              </a:rPr>
              <a:t>&lt;/ins&gt;</a:t>
            </a:r>
            <a:r>
              <a:rPr lang="zh-TW" altLang="en-US" b="1" dirty="0">
                <a:latin typeface="Modern DOS 8x14" panose="02010509010101010101" pitchFamily="49" charset="0"/>
                <a:hlinkClick r:id="rId2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插入段落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60107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9A03D4-EE28-F14E-3776-75DF1AA5C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525" y="5367337"/>
            <a:ext cx="3219450" cy="75882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煎煎挖尬奈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一張含有 卡通, 動物玩偶, 熊 的圖片&#10;&#10;AI 產生的內容可能不正確。">
            <a:extLst>
              <a:ext uri="{FF2B5EF4-FFF2-40B4-BE49-F238E27FC236}">
                <a16:creationId xmlns:a16="http://schemas.microsoft.com/office/drawing/2014/main" id="{B6FE2E3F-4560-57F1-6D8E-80CE44649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593724"/>
            <a:ext cx="8255000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2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日本動畫, 漫畫, 卡通, 姬髮式 的圖片&#10;&#10;AI 產生的內容可能不正確。">
            <a:extLst>
              <a:ext uri="{FF2B5EF4-FFF2-40B4-BE49-F238E27FC236}">
                <a16:creationId xmlns:a16="http://schemas.microsoft.com/office/drawing/2014/main" id="{B2E89F9B-30B9-D8FE-044F-560226083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" r="6993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179A4B-7D9F-8F7B-A81A-848C799D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zh-TW" altLang="en-US" sz="4000"/>
              <a:t>行內元素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C41FB3-356A-9336-4291-7FA0943B2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4800"/>
            <a:ext cx="4819650" cy="3966599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abbr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r>
              <a:rPr lang="en-US" altLang="zh-TW" sz="2200" dirty="0">
                <a:latin typeface="Modern DOS 8x14" panose="02010509010101010101" pitchFamily="49" charset="0"/>
              </a:rPr>
              <a:t>CSS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dfn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em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斜體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&lt;strong&gt;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粗體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&lt;code&gt;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en-US" altLang="zh-TW" sz="2200" b="1" dirty="0">
                <a:latin typeface="Modern DOS 8x14" panose="02010509010101010101" pitchFamily="49" charset="0"/>
              </a:rPr>
              <a:t>`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顯示程式碼</a:t>
            </a:r>
            <a:r>
              <a:rPr lang="en-US" altLang="zh-TW" sz="2200" b="1" dirty="0">
                <a:latin typeface="Modern DOS 8x14" panose="02010509010101010101" pitchFamily="49" charset="0"/>
              </a:rPr>
              <a:t>`</a:t>
            </a: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&lt;samp&gt;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顯示程式運行結果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kbd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顯示使用者輸入的文字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&lt;var&gt;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顯示變數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6652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095430-D757-B62D-6AB8-0013DE13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zh-TW" altLang="en-US" sz="5400"/>
              <a:t>其他</a:t>
            </a:r>
          </a:p>
        </p:txBody>
      </p:sp>
      <p:pic>
        <p:nvPicPr>
          <p:cNvPr id="6" name="圖片 5" descr="一張含有 日本動畫, 漫畫, 卡通, 圖解 的圖片&#10;&#10;AI 產生的內容可能不正確。">
            <a:extLst>
              <a:ext uri="{FF2B5EF4-FFF2-40B4-BE49-F238E27FC236}">
                <a16:creationId xmlns:a16="http://schemas.microsoft.com/office/drawing/2014/main" id="{48325C36-3724-CAAE-D07C-F386263AC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" r="-1" b="-1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CFB2CC-474D-CFCA-7D1F-D764824F8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altLang="zh-TW" sz="2200" b="1">
                <a:latin typeface="Modern DOS 8x14" panose="02010509010101010101" pitchFamily="49" charset="0"/>
              </a:rPr>
              <a:t>&lt;img/&gt;</a:t>
            </a:r>
            <a:r>
              <a:rPr lang="zh-TW" altLang="en-US" sz="2200" b="1">
                <a:latin typeface="Modern DOS 8x14" panose="02010509010101010101" pitchFamily="49" charset="0"/>
              </a:rPr>
              <a:t> 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嵌入圖像</a:t>
            </a:r>
            <a:endParaRPr lang="en-US" altLang="zh-TW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b="1">
                <a:latin typeface="Modern DOS 8x14" panose="02010509010101010101" pitchFamily="49" charset="0"/>
              </a:rPr>
              <a:t>&lt;scr /&gt;</a:t>
            </a:r>
            <a:r>
              <a:rPr lang="zh-TW" altLang="en-US" sz="2200" b="1">
                <a:latin typeface="Modern DOS 8x14" panose="02010509010101010101" pitchFamily="49" charset="0"/>
              </a:rPr>
              <a:t> 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嵌入連結</a:t>
            </a:r>
            <a:endParaRPr lang="en-US" altLang="zh-TW" sz="22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b="1">
                <a:latin typeface="Modern DOS 8x14" panose="02010509010101010101" pitchFamily="49" charset="0"/>
              </a:rPr>
              <a:t>&lt;iframe&gt; </a:t>
            </a:r>
            <a:r>
              <a:rPr lang="zh-TW" altLang="en-US" sz="220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嵌入框架</a:t>
            </a:r>
          </a:p>
        </p:txBody>
      </p:sp>
    </p:spTree>
    <p:extLst>
      <p:ext uri="{BB962C8B-B14F-4D97-AF65-F5344CB8AC3E}">
        <p14:creationId xmlns:p14="http://schemas.microsoft.com/office/powerpoint/2010/main" val="341691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1675639-9D2A-A30B-922C-287A52E1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Modern DOS 8x14" panose="02010509010101010101" pitchFamily="49" charset="0"/>
              </a:rPr>
              <a:t>About ME ^0^</a:t>
            </a:r>
            <a:endParaRPr lang="zh-TW" altLang="en-US" dirty="0">
              <a:latin typeface="Modern DOS 8x14" panose="02010509010101010101" pitchFamily="49" charset="0"/>
            </a:endParaRPr>
          </a:p>
        </p:txBody>
      </p:sp>
      <p:pic>
        <p:nvPicPr>
          <p:cNvPr id="7" name="圖片 6" descr="一張含有 日本動畫, 人的臉孔, 卡通, 漫畫 的圖片&#10;&#10;AI 產生的內容可能不正確。">
            <a:extLst>
              <a:ext uri="{FF2B5EF4-FFF2-40B4-BE49-F238E27FC236}">
                <a16:creationId xmlns:a16="http://schemas.microsoft.com/office/drawing/2014/main" id="{F16B2CF1-AEAF-7F82-63C3-77E15C720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78F957-6AD0-052E-1D35-5CA5E3CC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3616240" cy="1794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/>
              <a:t>✅電研社長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✅臨時充場面 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✅今天早上趕完的簡報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✅範例程式碼參見我的</a:t>
            </a:r>
            <a:r>
              <a:rPr lang="en-US" altLang="zh-TW" sz="2000" dirty="0"/>
              <a:t>Blog</a:t>
            </a:r>
            <a:endParaRPr lang="zh-TW" altLang="en-US" sz="2000" dirty="0"/>
          </a:p>
        </p:txBody>
      </p:sp>
      <p:pic>
        <p:nvPicPr>
          <p:cNvPr id="5" name="圖片 4" descr="一張含有 螢幕擷取畫面, 圖形, 設計 的圖片&#10;&#10;AI 產生的內容可能不正確。">
            <a:extLst>
              <a:ext uri="{FF2B5EF4-FFF2-40B4-BE49-F238E27FC236}">
                <a16:creationId xmlns:a16="http://schemas.microsoft.com/office/drawing/2014/main" id="{DED78388-5B03-73A9-35E5-B29D6AD80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170" y="4043646"/>
            <a:ext cx="2059042" cy="205904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F9A988-2881-BEE7-182A-99F260B2B9DF}"/>
              </a:ext>
            </a:extLst>
          </p:cNvPr>
          <p:cNvSpPr txBox="1">
            <a:spLocks/>
          </p:cNvSpPr>
          <p:nvPr/>
        </p:nvSpPr>
        <p:spPr>
          <a:xfrm>
            <a:off x="9820169" y="6092128"/>
            <a:ext cx="205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400" dirty="0"/>
              <a:t>程式碼範例</a:t>
            </a:r>
          </a:p>
        </p:txBody>
      </p:sp>
      <p:pic>
        <p:nvPicPr>
          <p:cNvPr id="9" name="圖片 8" descr="一張含有 螢幕擷取畫面, 圖形, 設計 的圖片&#10;&#10;AI 產生的內容可能不正確。">
            <a:extLst>
              <a:ext uri="{FF2B5EF4-FFF2-40B4-BE49-F238E27FC236}">
                <a16:creationId xmlns:a16="http://schemas.microsoft.com/office/drawing/2014/main" id="{62A90189-F253-BD1D-AA60-7D3EDE9AD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31" y="4043646"/>
            <a:ext cx="2059042" cy="205904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0A92957-CD4F-284E-4422-CAF98BE9C090}"/>
              </a:ext>
            </a:extLst>
          </p:cNvPr>
          <p:cNvSpPr txBox="1"/>
          <p:nvPr/>
        </p:nvSpPr>
        <p:spPr>
          <a:xfrm>
            <a:off x="6901732" y="6102688"/>
            <a:ext cx="205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400" dirty="0"/>
              <a:t>簡報原始檔</a:t>
            </a:r>
          </a:p>
        </p:txBody>
      </p:sp>
    </p:spTree>
    <p:extLst>
      <p:ext uri="{BB962C8B-B14F-4D97-AF65-F5344CB8AC3E}">
        <p14:creationId xmlns:p14="http://schemas.microsoft.com/office/powerpoint/2010/main" val="217107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8A4C72-7701-1177-F13B-D3308F8B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zh-TW" sz="5400" dirty="0">
                <a:latin typeface="Modern DOS 8x14" panose="02010509010101010101" pitchFamily="49" charset="0"/>
              </a:rPr>
              <a:t>Web Design</a:t>
            </a:r>
            <a:endParaRPr lang="zh-TW" altLang="en-US" sz="5400" dirty="0">
              <a:latin typeface="Modern DOS 8x14" panose="02010509010101010101" pitchFamily="49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E100E5-B32E-9CBC-DA79-2839710C9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前端、後端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靜態、動態網頁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200" dirty="0"/>
          </a:p>
          <a:p>
            <a:endParaRPr lang="zh-TW" altLang="en-US" sz="2200" dirty="0"/>
          </a:p>
        </p:txBody>
      </p:sp>
      <p:pic>
        <p:nvPicPr>
          <p:cNvPr id="5" name="圖片 4" descr="一張含有 日本動畫, 圖解, 油畫, 卡通 的圖片&#10;&#10;AI 產生的內容可能不正確。">
            <a:extLst>
              <a:ext uri="{FF2B5EF4-FFF2-40B4-BE49-F238E27FC236}">
                <a16:creationId xmlns:a16="http://schemas.microsoft.com/office/drawing/2014/main" id="{81DEB4DA-A46A-DC47-0B34-7EF89043D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 t="15075" r="-1306" b="2884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736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63395F-35C0-7345-03DC-B6E08855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zh-TW" altLang="en-US" sz="5400" dirty="0">
                <a:latin typeface="+mj-ea"/>
              </a:rPr>
              <a:t>常用語言</a:t>
            </a:r>
          </a:p>
        </p:txBody>
      </p:sp>
      <p:pic>
        <p:nvPicPr>
          <p:cNvPr id="5" name="圖片 4" descr="一張含有 日本動畫, 卡通, 圖解, 寫生 的圖片&#10;&#10;AI 產生的內容可能不正確。">
            <a:extLst>
              <a:ext uri="{FF2B5EF4-FFF2-40B4-BE49-F238E27FC236}">
                <a16:creationId xmlns:a16="http://schemas.microsoft.com/office/drawing/2014/main" id="{605B94C9-1194-FAC8-6B4B-6188C02A8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0" y="199203"/>
            <a:ext cx="6110714" cy="6365328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4D2DE-5377-E59E-4726-F3BD50C57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118" y="2669122"/>
            <a:ext cx="5135517" cy="2919439"/>
          </a:xfrm>
        </p:spPr>
        <p:txBody>
          <a:bodyPr anchor="t">
            <a:normAutofit/>
          </a:bodyPr>
          <a:lstStyle/>
          <a:p>
            <a:r>
              <a:rPr lang="en-US" altLang="zh-TW" sz="2200" dirty="0">
                <a:latin typeface="Modern DOS 8x14" panose="02010509010101010101" pitchFamily="49" charset="0"/>
              </a:rPr>
              <a:t>HTML</a:t>
            </a:r>
            <a:r>
              <a:rPr lang="zh-TW" altLang="en-US" sz="2200" dirty="0">
                <a:latin typeface="Modern DOS 8x14" panose="02010509010101010101" pitchFamily="49" charset="0"/>
              </a:rPr>
              <a:t>、</a:t>
            </a:r>
            <a:r>
              <a:rPr lang="en-US" altLang="zh-TW" sz="2200" dirty="0">
                <a:latin typeface="Modern DOS 8x14" panose="02010509010101010101" pitchFamily="49" charset="0"/>
              </a:rPr>
              <a:t>CSS</a:t>
            </a:r>
            <a:r>
              <a:rPr lang="zh-TW" altLang="en-US" sz="2200" dirty="0">
                <a:latin typeface="Modern DOS 8x14" panose="02010509010101010101" pitchFamily="49" charset="0"/>
              </a:rPr>
              <a:t>、</a:t>
            </a:r>
            <a:r>
              <a:rPr lang="en-US" altLang="zh-TW" sz="2200" dirty="0">
                <a:latin typeface="Modern DOS 8x14" panose="02010509010101010101" pitchFamily="49" charset="0"/>
              </a:rPr>
              <a:t>JavaScript</a:t>
            </a:r>
            <a:r>
              <a:rPr lang="zh-TW" altLang="en-US" sz="2200" dirty="0">
                <a:latin typeface="Modern DOS 8x14" panose="02010509010101010101" pitchFamily="49" charset="0"/>
              </a:rPr>
              <a:t> </a:t>
            </a:r>
            <a:endParaRPr lang="en-US" altLang="zh-TW" sz="2200" dirty="0">
              <a:latin typeface="Modern DOS 8x14" panose="02010509010101010101" pitchFamily="49" charset="0"/>
            </a:endParaRP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PHP</a:t>
            </a:r>
            <a:r>
              <a:rPr lang="zh-TW" altLang="en-US" sz="2200" dirty="0"/>
              <a:t> </a:t>
            </a:r>
            <a:r>
              <a:rPr lang="en-US" altLang="zh-TW" sz="2200" dirty="0">
                <a:latin typeface="Modern DOS 8x14" panose="02010509010101010101" pitchFamily="49" charset="0"/>
              </a:rPr>
              <a:t>&lt;?= </a:t>
            </a:r>
            <a:r>
              <a:rPr lang="en-US" altLang="zh-TW" sz="2200" strike="sngStrike" dirty="0">
                <a:latin typeface="Modern DOS 8x14" panose="02010509010101010101" pitchFamily="49" charset="0"/>
              </a:rPr>
              <a:t>'</a:t>
            </a:r>
            <a:r>
              <a:rPr lang="zh-TW" altLang="en-US" sz="2200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世界上最棒的程式語言</a:t>
            </a:r>
            <a:r>
              <a:rPr lang="en-US" altLang="zh-TW" sz="2200" dirty="0">
                <a:latin typeface="Modern DOS 8x14" panose="02010509010101010101" pitchFamily="49" charset="0"/>
              </a:rPr>
              <a:t>'; ?&gt;</a:t>
            </a: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SQL</a:t>
            </a:r>
            <a:r>
              <a:rPr lang="zh-TW" altLang="en-US" sz="2200" dirty="0"/>
              <a:t> 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結構化查詢語言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Astro</a:t>
            </a:r>
            <a:r>
              <a:rPr lang="zh-TW" altLang="en-US" sz="2200" dirty="0">
                <a:latin typeface="Modern DOS 8x14" panose="02010509010101010101" pitchFamily="49" charset="0"/>
              </a:rPr>
              <a:t>、</a:t>
            </a:r>
            <a:r>
              <a:rPr lang="en-US" altLang="zh-TW" sz="2200" dirty="0">
                <a:latin typeface="Modern DOS 8x14" panose="02010509010101010101" pitchFamily="49" charset="0"/>
              </a:rPr>
              <a:t>React</a:t>
            </a:r>
            <a:r>
              <a:rPr lang="zh-TW" altLang="en-US" sz="2200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靜態網頁框架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TypeScript</a:t>
            </a:r>
            <a:r>
              <a:rPr lang="zh-TW" altLang="en-US" sz="2200" dirty="0">
                <a:latin typeface="Modern DOS 8x14" panose="02010509010101010101" pitchFamily="49" charset="0"/>
              </a:rPr>
              <a:t> </a:t>
            </a:r>
            <a:r>
              <a:rPr lang="en-US" altLang="zh-TW" sz="2200" dirty="0">
                <a:latin typeface="Modern DOS 8x14" panose="02010509010101010101" pitchFamily="49" charset="0"/>
              </a:rPr>
              <a:t>JS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</a:p>
        </p:txBody>
      </p:sp>
    </p:spTree>
    <p:extLst>
      <p:ext uri="{BB962C8B-B14F-4D97-AF65-F5344CB8AC3E}">
        <p14:creationId xmlns:p14="http://schemas.microsoft.com/office/powerpoint/2010/main" val="45445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日本動畫, 卡通, 漫畫, 電腦繪圖藝術品 的圖片&#10;&#10;AI 產生的內容可能不正確。">
            <a:extLst>
              <a:ext uri="{FF2B5EF4-FFF2-40B4-BE49-F238E27FC236}">
                <a16:creationId xmlns:a16="http://schemas.microsoft.com/office/drawing/2014/main" id="{5618FF04-A10B-C50B-F9BE-1DA1699C2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8" r="1" b="18333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E50470-A899-2FA1-E6E6-5EBC7301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Modern DOS 8x14" panose="02010509010101010101" pitchFamily="49" charset="0"/>
              </a:rPr>
              <a:t>&lt;h1&gt;HTML&lt;/h1&gt;</a:t>
            </a:r>
            <a:endParaRPr lang="zh-TW" altLang="en-US" sz="4000" dirty="0">
              <a:latin typeface="Modern DOS 8x14" panose="02010509010101010101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92DAFF-4221-FFBB-3FF6-4E27725D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標記語言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</a:t>
            </a:r>
            <a:endParaRPr lang="en-US" altLang="zh-TW" sz="2000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549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6773A-3373-34B1-B517-DA991655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857" y="3012473"/>
            <a:ext cx="7063477" cy="833054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想學</a:t>
            </a:r>
            <a:r>
              <a:rPr lang="en-US" altLang="zh-TW" dirty="0">
                <a:latin typeface="Modern DOS 8x14" panose="02010509010101010101" pitchFamily="49" charset="0"/>
              </a:rPr>
              <a:t>HTML</a:t>
            </a:r>
            <a:r>
              <a:rPr lang="zh-TW" altLang="en-US" dirty="0">
                <a:latin typeface="Modern DOS 8x14" panose="02010509010101010101" pitchFamily="49" charset="0"/>
              </a:rPr>
              <a:t> </a:t>
            </a:r>
            <a:r>
              <a:rPr lang="en-US" altLang="zh-TW" dirty="0">
                <a:latin typeface="Modern DOS 8x14" panose="02010509010101010101" pitchFamily="49" charset="0"/>
              </a:rPr>
              <a:t>?</a:t>
            </a:r>
            <a:r>
              <a:rPr lang="zh-TW" altLang="en-US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en-US" altLang="zh-TW" dirty="0">
                <a:latin typeface="Modern DOS 8x14" panose="02010509010101010101" pitchFamily="49" charset="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en-US" altLang="zh-TW" dirty="0">
                <a:latin typeface="Modern DOS 8x14" panose="02010509010101010101" pitchFamily="49" charset="0"/>
              </a:rPr>
              <a:t>F12</a:t>
            </a:r>
            <a:r>
              <a:rPr lang="zh-TW" altLang="en-US" dirty="0"/>
              <a:t>🤓</a:t>
            </a:r>
          </a:p>
        </p:txBody>
      </p:sp>
      <p:pic>
        <p:nvPicPr>
          <p:cNvPr id="5" name="圖片 4" descr="一張含有 玩具, 卡通, 絨毛玩具, 長毛絨 的圖片&#10;&#10;AI 產生的內容可能不正確。">
            <a:extLst>
              <a:ext uri="{FF2B5EF4-FFF2-40B4-BE49-F238E27FC236}">
                <a16:creationId xmlns:a16="http://schemas.microsoft.com/office/drawing/2014/main" id="{C5BE5821-CFA5-B3F7-B19B-C56CC8BCA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136" y="2339491"/>
            <a:ext cx="1839532" cy="21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3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CF4AA5F-F4DE-A1FB-85B9-70113A8A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dirty="0">
                <a:solidFill>
                  <a:schemeClr val="bg1"/>
                </a:solidFill>
              </a:rPr>
              <a:t>基本元素</a:t>
            </a:r>
          </a:p>
        </p:txBody>
      </p:sp>
      <p:pic>
        <p:nvPicPr>
          <p:cNvPr id="7" name="圖片 6" descr="一張含有 日本動畫, 足部穿著, 服裝, 圖解 的圖片&#10;&#10;AI 產生的內容可能不正確。">
            <a:extLst>
              <a:ext uri="{FF2B5EF4-FFF2-40B4-BE49-F238E27FC236}">
                <a16:creationId xmlns:a16="http://schemas.microsoft.com/office/drawing/2014/main" id="{C4BDBDA3-6ABF-21FC-5F8E-DCBAD8E59C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" r="-2" b="4323"/>
          <a:stretch>
            <a:fillRect/>
          </a:stretch>
        </p:blipFill>
        <p:spPr>
          <a:xfrm>
            <a:off x="7115177" y="115193"/>
            <a:ext cx="4950618" cy="66276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1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E5F4D-BF24-243A-D057-3E242058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39"/>
            <a:ext cx="2486891" cy="927637"/>
          </a:xfrm>
        </p:spPr>
        <p:txBody>
          <a:bodyPr/>
          <a:lstStyle/>
          <a:p>
            <a:r>
              <a:rPr lang="zh-TW" altLang="en-US" dirty="0"/>
              <a:t>結構範例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3A1A86-A902-6E07-79D1-E5281C14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5579"/>
            <a:ext cx="6525536" cy="3991532"/>
          </a:xfrm>
          <a:prstGeom prst="rect">
            <a:avLst/>
          </a:prstGeom>
        </p:spPr>
      </p:pic>
      <p:pic>
        <p:nvPicPr>
          <p:cNvPr id="7" name="圖片 6" descr="一張含有 日本動畫, 卡通, 虛構小說, 圖解 的圖片&#10;&#10;AI 產生的內容可能不正確。">
            <a:extLst>
              <a:ext uri="{FF2B5EF4-FFF2-40B4-BE49-F238E27FC236}">
                <a16:creationId xmlns:a16="http://schemas.microsoft.com/office/drawing/2014/main" id="{316A2268-1B37-2F14-9B28-2A5F5644D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4" b="8138"/>
          <a:stretch>
            <a:fillRect/>
          </a:stretch>
        </p:blipFill>
        <p:spPr>
          <a:xfrm>
            <a:off x="7670764" y="397291"/>
            <a:ext cx="4294212" cy="5863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9257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日本動畫, 卡通, 漫畫, 虛構小說 的圖片&#10;&#10;AI 產生的內容可能不正確。">
            <a:extLst>
              <a:ext uri="{FF2B5EF4-FFF2-40B4-BE49-F238E27FC236}">
                <a16:creationId xmlns:a16="http://schemas.microsoft.com/office/drawing/2014/main" id="{AB0D1D8E-4DDF-C4AF-83B3-965B97BAD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1" t="5803" r="3261" b="54302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721776-F5A5-D787-430D-31764326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元素</a:t>
            </a:r>
            <a:r>
              <a:rPr lang="en-US" altLang="zh-TW" sz="4000" dirty="0">
                <a:latin typeface="Modern DOS 8x14" panose="02010509010101010101" pitchFamily="49" charset="0"/>
              </a:rPr>
              <a:t>(</a:t>
            </a:r>
            <a:r>
              <a:rPr lang="zh-TW" altLang="en-US" sz="4000" dirty="0"/>
              <a:t>語法</a:t>
            </a:r>
            <a:r>
              <a:rPr lang="en-US" altLang="zh-TW" sz="4000" dirty="0">
                <a:latin typeface="Modern DOS 8x14" panose="02010509010101010101" pitchFamily="49" charset="0"/>
              </a:rPr>
              <a:t>)</a:t>
            </a:r>
            <a:endParaRPr lang="zh-TW" altLang="en-US" sz="4000" dirty="0">
              <a:latin typeface="Modern DOS 8x14" panose="02010509010101010101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CF235-D3EA-74CB-6D06-7AC9D237B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5037"/>
            <a:ext cx="4906754" cy="42278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r>
              <a:rPr lang="en-US" altLang="zh-TW" b="1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r>
              <a:rPr lang="en-US" altLang="zh-TW" b="1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&lt;html&gt;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&lt;/html&gt;</a:t>
            </a:r>
            <a:endParaRPr lang="zh-TW" altLang="en-US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檔案的根元素，所有其他的元素均包含在其中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&lt;head&gt;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&lt;/head&gt;</a:t>
            </a:r>
            <a:endParaRPr lang="zh-TW" altLang="en-US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標題定義、外部、指令碼代碼、格式代碼等處理資訊和元資料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&lt;body&gt;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&lt;/body&gt;</a:t>
            </a:r>
            <a:endParaRPr lang="zh-TW" altLang="en-US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檔案的內容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504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516</Words>
  <Application>Microsoft Office PowerPoint</Application>
  <PresentationFormat>寬螢幕</PresentationFormat>
  <Paragraphs>90</Paragraphs>
  <Slides>17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</vt:lpstr>
      <vt:lpstr>Aptos</vt:lpstr>
      <vt:lpstr>Aptos Display</vt:lpstr>
      <vt:lpstr>Arial</vt:lpstr>
      <vt:lpstr>Calibri</vt:lpstr>
      <vt:lpstr>Modern DOS 8x14</vt:lpstr>
      <vt:lpstr>Office 佈景主題</vt:lpstr>
      <vt:lpstr>網頁設計</vt:lpstr>
      <vt:lpstr>About ME ^0^</vt:lpstr>
      <vt:lpstr>Web Design</vt:lpstr>
      <vt:lpstr>常用語言</vt:lpstr>
      <vt:lpstr>&lt;h1&gt;HTML&lt;/h1&gt;</vt:lpstr>
      <vt:lpstr>想學HTML ? 去Chrome按F12🤓</vt:lpstr>
      <vt:lpstr>基本元素</vt:lpstr>
      <vt:lpstr>結構範例</vt:lpstr>
      <vt:lpstr>元素(語法)</vt:lpstr>
      <vt:lpstr>檔案頭元素</vt:lpstr>
      <vt:lpstr>&lt;meta /&gt;</vt:lpstr>
      <vt:lpstr>&lt;link /&gt;</vt:lpstr>
      <vt:lpstr>區塊元素</vt:lpstr>
      <vt:lpstr>PowerPoint 簡報</vt:lpstr>
      <vt:lpstr>煎煎挖尬奈…</vt:lpstr>
      <vt:lpstr>行內元素</vt:lpstr>
      <vt:lpstr>其他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</dc:creator>
  <cp:lastModifiedBy>Peter</cp:lastModifiedBy>
  <cp:revision>7</cp:revision>
  <dcterms:created xsi:type="dcterms:W3CDTF">2025-11-05T14:23:35Z</dcterms:created>
  <dcterms:modified xsi:type="dcterms:W3CDTF">2025-11-05T19:00:47Z</dcterms:modified>
</cp:coreProperties>
</file>